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ti lap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tekstas ir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veikslėlis su antrašt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68" name="Picture Placeholder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latus paveikslėlis su antrašt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Picture Placeholder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nas 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 paveikslėliai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ys paveikslėliai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ys paveikslėliai su antraštėm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37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turi paveikslėliai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41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42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43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ys stačiakampiai paveikslėliai su antraštėm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/>
          </p:nvPr>
        </p:nvSpPr>
        <p:spPr>
          <a:xfrm>
            <a:off x="8532811" y="1171977"/>
            <a:ext cx="3276601" cy="2714223"/>
          </a:xfrm>
        </p:spPr>
        <p:txBody>
          <a:bodyPr>
            <a:normAutofit/>
          </a:bodyPr>
          <a:lstStyle/>
          <a:p>
            <a:r>
              <a:rPr lang="en-US" noProof="1"/>
              <a:t>Aukime kartu – s</a:t>
            </a:r>
            <a:r>
              <a:rPr lang="lt-LT" noProof="1"/>
              <a:t>ėkmingos tėvystės veiksniai ir komponentai</a:t>
            </a:r>
          </a:p>
        </p:txBody>
      </p:sp>
      <p:pic>
        <p:nvPicPr>
          <p:cNvPr id="5" name="Paveikslėlio vietos rezervavimo ženklas 4" descr="Muilo burbulus pučianti mergaitė" title="Vaiko paveikslėlio pavyzdys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532812" y="4146997"/>
            <a:ext cx="2182412" cy="1644202"/>
          </a:xfrm>
        </p:spPr>
        <p:txBody>
          <a:bodyPr>
            <a:normAutofit/>
          </a:bodyPr>
          <a:lstStyle/>
          <a:p>
            <a:r>
              <a:rPr lang="lt-LT" noProof="1" smtClean="0"/>
              <a:t>Pristatymą paruošė </a:t>
            </a:r>
            <a:r>
              <a:rPr lang="lt-LT" noProof="1"/>
              <a:t>Vilniaus lopšelio-darželio „Vaidilutė“ psichologė </a:t>
            </a:r>
            <a:br>
              <a:rPr lang="lt-LT" noProof="1"/>
            </a:br>
            <a:r>
              <a:rPr lang="lt-LT" noProof="1"/>
              <a:t>Nadežda Radevič</a:t>
            </a:r>
          </a:p>
        </p:txBody>
      </p:sp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="" xmlns:a16="http://schemas.microsoft.com/office/drawing/2014/main" id="{003FE9CF-0D7C-4C3E-BBE8-EC79224D723F}"/>
              </a:ext>
            </a:extLst>
          </p:cNvPr>
          <p:cNvSpPr txBox="1">
            <a:spLocks/>
          </p:cNvSpPr>
          <p:nvPr/>
        </p:nvSpPr>
        <p:spPr>
          <a:xfrm>
            <a:off x="1293812" y="456331"/>
            <a:ext cx="9601202" cy="531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noProof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Probleminis elgesys ir jo valdymas</a:t>
            </a:r>
          </a:p>
        </p:txBody>
      </p:sp>
      <p:sp>
        <p:nvSpPr>
          <p:cNvPr id="4" name="Turinio vietos rezervavimo ženklas 2">
            <a:extLst>
              <a:ext uri="{FF2B5EF4-FFF2-40B4-BE49-F238E27FC236}">
                <a16:creationId xmlns="" xmlns:a16="http://schemas.microsoft.com/office/drawing/2014/main" id="{7AFD3E39-5265-47AE-ACCA-DF19A9C5E0F6}"/>
              </a:ext>
            </a:extLst>
          </p:cNvPr>
          <p:cNvSpPr txBox="1">
            <a:spLocks/>
          </p:cNvSpPr>
          <p:nvPr/>
        </p:nvSpPr>
        <p:spPr>
          <a:xfrm>
            <a:off x="4724400" y="1666567"/>
            <a:ext cx="6172200" cy="4396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2800" b="1" noProof="1"/>
              <a:t>Melo rūšys: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sz="2800" noProof="1"/>
              <a:t>1. Tyrinėtojo melas.</a:t>
            </a:r>
          </a:p>
          <a:p>
            <a:pPr marL="0" indent="0">
              <a:buNone/>
            </a:pPr>
            <a:r>
              <a:rPr lang="lt-LT" sz="2800" noProof="1"/>
              <a:t>2. Tikslingas veiksmas, siekint nuslėpti konkretų nusižengimą ir išvengti bausmės.</a:t>
            </a:r>
          </a:p>
          <a:p>
            <a:pPr marL="0" indent="0">
              <a:buNone/>
            </a:pPr>
            <a:r>
              <a:rPr lang="lt-LT" sz="2800" noProof="1"/>
              <a:t>3. Pagirūnai.</a:t>
            </a:r>
          </a:p>
          <a:p>
            <a:pPr marL="0" indent="0">
              <a:buNone/>
            </a:pPr>
            <a:r>
              <a:rPr lang="lt-LT" sz="2800" noProof="1"/>
              <a:t>4. Fantazavimas.</a:t>
            </a:r>
          </a:p>
          <a:p>
            <a:endParaRPr lang="lt-LT" noProof="1"/>
          </a:p>
        </p:txBody>
      </p:sp>
      <p:sp>
        <p:nvSpPr>
          <p:cNvPr id="5" name="Teksto vietos rezervavimo ženklas 3">
            <a:extLst>
              <a:ext uri="{FF2B5EF4-FFF2-40B4-BE49-F238E27FC236}">
                <a16:creationId xmlns="" xmlns:a16="http://schemas.microsoft.com/office/drawing/2014/main" id="{633875AD-7A54-4B20-945D-7F5BA3F7880D}"/>
              </a:ext>
            </a:extLst>
          </p:cNvPr>
          <p:cNvSpPr txBox="1">
            <a:spLocks/>
          </p:cNvSpPr>
          <p:nvPr/>
        </p:nvSpPr>
        <p:spPr>
          <a:xfrm>
            <a:off x="1327679" y="1666568"/>
            <a:ext cx="3108960" cy="20057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 noProof="1"/>
              <a:t>Melavimas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B66A0D4-0A68-4E4C-B69C-E61F5C6E1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" y="2422830"/>
            <a:ext cx="3069306" cy="15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="" xmlns:a16="http://schemas.microsoft.com/office/drawing/2014/main" id="{81B1C913-C044-4DDF-AF35-71523846C9A2}"/>
              </a:ext>
            </a:extLst>
          </p:cNvPr>
          <p:cNvSpPr txBox="1">
            <a:spLocks/>
          </p:cNvSpPr>
          <p:nvPr/>
        </p:nvSpPr>
        <p:spPr>
          <a:xfrm>
            <a:off x="1293812" y="456331"/>
            <a:ext cx="9601202" cy="531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noProof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Probleminis elgesys ir jo valdymas</a:t>
            </a:r>
          </a:p>
        </p:txBody>
      </p:sp>
      <p:sp>
        <p:nvSpPr>
          <p:cNvPr id="4" name="Turinio vietos rezervavimo ženklas 2">
            <a:extLst>
              <a:ext uri="{FF2B5EF4-FFF2-40B4-BE49-F238E27FC236}">
                <a16:creationId xmlns="" xmlns:a16="http://schemas.microsoft.com/office/drawing/2014/main" id="{A660A0BD-A4C5-4119-A869-58D514EA6035}"/>
              </a:ext>
            </a:extLst>
          </p:cNvPr>
          <p:cNvSpPr txBox="1">
            <a:spLocks/>
          </p:cNvSpPr>
          <p:nvPr/>
        </p:nvSpPr>
        <p:spPr>
          <a:xfrm>
            <a:off x="4436639" y="1666568"/>
            <a:ext cx="7022858" cy="4581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2800" b="1" noProof="1"/>
              <a:t>Ką daryti?</a:t>
            </a:r>
          </a:p>
          <a:p>
            <a:r>
              <a:rPr lang="lt-LT" sz="2800" noProof="1"/>
              <a:t>Nepanikuokite;</a:t>
            </a:r>
          </a:p>
          <a:p>
            <a:r>
              <a:rPr lang="lt-LT" sz="2800" noProof="1"/>
              <a:t>Naudokite pozityvią diskusiją;</a:t>
            </a:r>
          </a:p>
          <a:p>
            <a:r>
              <a:rPr lang="lt-LT" sz="2800" noProof="1"/>
              <a:t>Pasistenkite suprasti melo priežastį;</a:t>
            </a:r>
          </a:p>
          <a:p>
            <a:r>
              <a:rPr lang="lt-LT" sz="2800" noProof="1"/>
              <a:t>Naudokite įprastas disciplinavimo priemones;</a:t>
            </a:r>
          </a:p>
          <a:p>
            <a:r>
              <a:rPr lang="lt-LT" sz="2800" noProof="1"/>
              <a:t>Rodykite tinkamą pavyzdį;</a:t>
            </a:r>
          </a:p>
          <a:p>
            <a:r>
              <a:rPr lang="lt-LT" sz="2800" noProof="1"/>
              <a:t>Pagirkite ir paskatinkite sąžiningumą.</a:t>
            </a:r>
          </a:p>
        </p:txBody>
      </p:sp>
      <p:sp>
        <p:nvSpPr>
          <p:cNvPr id="5" name="Teksto vietos rezervavimo ženklas 3">
            <a:extLst>
              <a:ext uri="{FF2B5EF4-FFF2-40B4-BE49-F238E27FC236}">
                <a16:creationId xmlns="" xmlns:a16="http://schemas.microsoft.com/office/drawing/2014/main" id="{E8D7C58B-E83F-4C12-91FC-5615F9DA5212}"/>
              </a:ext>
            </a:extLst>
          </p:cNvPr>
          <p:cNvSpPr txBox="1">
            <a:spLocks/>
          </p:cNvSpPr>
          <p:nvPr/>
        </p:nvSpPr>
        <p:spPr>
          <a:xfrm>
            <a:off x="1327679" y="1666568"/>
            <a:ext cx="3108960" cy="20057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 noProof="1"/>
              <a:t>Melavimas</a:t>
            </a:r>
          </a:p>
        </p:txBody>
      </p:sp>
    </p:spTree>
    <p:extLst>
      <p:ext uri="{BB962C8B-B14F-4D97-AF65-F5344CB8AC3E}">
        <p14:creationId xmlns:p14="http://schemas.microsoft.com/office/powerpoint/2010/main" val="187944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607296C6-7C3C-4CD5-BE05-4A76AC9F202B}"/>
              </a:ext>
            </a:extLst>
          </p:cNvPr>
          <p:cNvSpPr txBox="1">
            <a:spLocks/>
          </p:cNvSpPr>
          <p:nvPr/>
        </p:nvSpPr>
        <p:spPr>
          <a:xfrm>
            <a:off x="1293812" y="456330"/>
            <a:ext cx="9601202" cy="2972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Parengta pagal </a:t>
            </a:r>
            <a:r>
              <a:rPr lang="lt-LT" sz="2000" b="1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000" b="1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Paramos vaikams centro</a:t>
            </a:r>
            <a:r>
              <a:rPr lang="lt-LT" sz="2000" b="1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lt-LT" sz="2000" b="1" noProof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šleistą leidinį „Aukime kartu – esminiai sėkmingos tėvystės veiksniai ir komponentai“.</a:t>
            </a:r>
            <a:endParaRPr lang="lt-LT" sz="2000" b="1" noProof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/>
          </p:nvPr>
        </p:nvSpPr>
        <p:spPr>
          <a:xfrm>
            <a:off x="1293812" y="456331"/>
            <a:ext cx="9601202" cy="531812"/>
          </a:xfrm>
        </p:spPr>
        <p:txBody>
          <a:bodyPr>
            <a:normAutofit/>
          </a:bodyPr>
          <a:lstStyle/>
          <a:p>
            <a:pPr algn="ctr"/>
            <a:r>
              <a:rPr lang="lt-LT" sz="2400" noProof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Probleminis elgesys ir jo valdymas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724400" y="1666568"/>
            <a:ext cx="6172200" cy="4581832"/>
          </a:xfrm>
        </p:spPr>
        <p:txBody>
          <a:bodyPr/>
          <a:lstStyle/>
          <a:p>
            <a:pPr marL="0" indent="0">
              <a:buNone/>
            </a:pPr>
            <a:r>
              <a:rPr lang="lt-LT" sz="2800" b="1" noProof="1"/>
              <a:t>Priežastys:</a:t>
            </a:r>
          </a:p>
          <a:p>
            <a:r>
              <a:rPr lang="lt-LT" sz="2800" noProof="1"/>
              <a:t>Pakitęs tėvų </a:t>
            </a:r>
            <a:r>
              <a:rPr lang="en-US" sz="2800" noProof="1" smtClean="0"/>
              <a:t>d</a:t>
            </a:r>
            <a:r>
              <a:rPr lang="lt-LT" sz="2800" noProof="1" smtClean="0"/>
              <a:t>ėmesys;</a:t>
            </a:r>
            <a:endParaRPr lang="lt-LT" sz="2800" noProof="1"/>
          </a:p>
          <a:p>
            <a:r>
              <a:rPr lang="lt-LT" sz="2800" noProof="1"/>
              <a:t>Įvairiausių pagundų gausa;</a:t>
            </a:r>
          </a:p>
          <a:p>
            <a:r>
              <a:rPr lang="lt-LT" sz="2800" noProof="1"/>
              <a:t>Vaizdinių, garsinių, uoslinių stimulų gausa;</a:t>
            </a:r>
          </a:p>
          <a:p>
            <a:r>
              <a:rPr lang="lt-LT" sz="2800" noProof="1"/>
              <a:t>Vaiko amžiaus ypatumai;</a:t>
            </a:r>
          </a:p>
          <a:p>
            <a:r>
              <a:rPr lang="lt-LT" sz="2800" noProof="1"/>
              <a:t>Teigiami įspūdžiai;</a:t>
            </a:r>
          </a:p>
          <a:p>
            <a:r>
              <a:rPr lang="lt-LT" sz="2800" noProof="1"/>
              <a:t>Ribų išbandymas.</a:t>
            </a:r>
          </a:p>
          <a:p>
            <a:endParaRPr lang="lt-LT" noProof="1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327679" y="1666568"/>
            <a:ext cx="3108960" cy="2005780"/>
          </a:xfrm>
        </p:spPr>
        <p:txBody>
          <a:bodyPr>
            <a:noAutofit/>
          </a:bodyPr>
          <a:lstStyle/>
          <a:p>
            <a:r>
              <a:rPr lang="lt-LT" sz="3200" noProof="1"/>
              <a:t>Netinkamas elgesys viešose vietose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F5B6C4-5DDE-403F-90C8-4D7FC623C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65" y="3240349"/>
            <a:ext cx="3455188" cy="18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1293812" y="456331"/>
            <a:ext cx="9601202" cy="531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noProof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Probleminis elgesys ir jo valdymas</a:t>
            </a:r>
          </a:p>
        </p:txBody>
      </p:sp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4724400" y="1666568"/>
            <a:ext cx="6172200" cy="4581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2800" b="1" noProof="1"/>
              <a:t>Ką daryti?</a:t>
            </a:r>
          </a:p>
          <a:p>
            <a:r>
              <a:rPr lang="lt-LT" sz="2800" noProof="1"/>
              <a:t>Išankstinis pasiruošimas ir taisyklių aptarimas;</a:t>
            </a:r>
          </a:p>
          <a:p>
            <a:r>
              <a:rPr lang="lt-LT" sz="2800" noProof="1"/>
              <a:t>Ignoravimas;</a:t>
            </a:r>
          </a:p>
          <a:p>
            <a:r>
              <a:rPr lang="lt-LT" sz="2800" noProof="1"/>
              <a:t>Pertraukėlės;</a:t>
            </a:r>
          </a:p>
          <a:p>
            <a:r>
              <a:rPr lang="lt-LT" sz="2800" noProof="1"/>
              <a:t>Paskatinimų sistema;</a:t>
            </a:r>
          </a:p>
          <a:p>
            <a:r>
              <a:rPr lang="lt-LT" sz="2800" noProof="1"/>
              <a:t>Palaipsninis išmokimas;</a:t>
            </a:r>
          </a:p>
          <a:p>
            <a:r>
              <a:rPr lang="lt-LT" sz="2800" noProof="1"/>
              <a:t>Vaiko įtraukumas į veiklą.</a:t>
            </a:r>
          </a:p>
          <a:p>
            <a:endParaRPr lang="lt-LT" sz="2800" noProof="1"/>
          </a:p>
        </p:txBody>
      </p:sp>
      <p:sp>
        <p:nvSpPr>
          <p:cNvPr id="6" name="Teksto vietos rezervavimo ženklas 3"/>
          <p:cNvSpPr txBox="1">
            <a:spLocks/>
          </p:cNvSpPr>
          <p:nvPr/>
        </p:nvSpPr>
        <p:spPr>
          <a:xfrm>
            <a:off x="1327679" y="1666568"/>
            <a:ext cx="3108960" cy="20057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 noProof="1"/>
              <a:t>Netinkamas elgesys viešose vietose</a:t>
            </a:r>
          </a:p>
        </p:txBody>
      </p:sp>
    </p:spTree>
    <p:extLst>
      <p:ext uri="{BB962C8B-B14F-4D97-AF65-F5344CB8AC3E}">
        <p14:creationId xmlns:p14="http://schemas.microsoft.com/office/powerpoint/2010/main" val="10268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/>
          <p:cNvSpPr txBox="1">
            <a:spLocks/>
          </p:cNvSpPr>
          <p:nvPr/>
        </p:nvSpPr>
        <p:spPr>
          <a:xfrm>
            <a:off x="1293812" y="456331"/>
            <a:ext cx="9601202" cy="531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noProof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Probleminis elgesys ir jo valdymas</a:t>
            </a:r>
          </a:p>
        </p:txBody>
      </p:sp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4724400" y="1666568"/>
            <a:ext cx="6172200" cy="4581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800" b="1" noProof="1"/>
              <a:t>Priežastys:</a:t>
            </a:r>
          </a:p>
          <a:p>
            <a:r>
              <a:rPr lang="lt-LT" sz="2400" noProof="1"/>
              <a:t>Vienas iš vaikų jaučia, kad jo brolis/</a:t>
            </a:r>
            <a:br>
              <a:rPr lang="lt-LT" sz="2400" noProof="1"/>
            </a:br>
            <a:r>
              <a:rPr lang="lt-LT" sz="2400" noProof="1"/>
              <a:t>sesuo yra labiau mėgstamas (-a) tėvų;</a:t>
            </a:r>
          </a:p>
          <a:p>
            <a:r>
              <a:rPr lang="lt-LT" sz="2400" noProof="1"/>
              <a:t>Vyresni vaikai pyksta dėl tėvų dėmesio skirto jaunesniesiems;</a:t>
            </a:r>
          </a:p>
          <a:p>
            <a:r>
              <a:rPr lang="lt-LT" sz="2400" noProof="1"/>
              <a:t>Konkurencija stipriausia tarp tos pačios lyties vaikų ir pasireiškia ryškiausiai, jei tų vaikų gabumai ir pasiekimai labai skirtingi;</a:t>
            </a:r>
          </a:p>
          <a:p>
            <a:r>
              <a:rPr lang="lt-LT" sz="2400" noProof="1"/>
              <a:t>Atkartoja tėvų tarpusavio konfliktus, taip tikėdami nukreipti tėvų dėmesį nuo santuokinių problemų ir šeimos byrėjimo.</a:t>
            </a:r>
          </a:p>
        </p:txBody>
      </p:sp>
      <p:sp>
        <p:nvSpPr>
          <p:cNvPr id="5" name="Teksto vietos rezervavimo ženklas 3"/>
          <p:cNvSpPr txBox="1">
            <a:spLocks/>
          </p:cNvSpPr>
          <p:nvPr/>
        </p:nvSpPr>
        <p:spPr>
          <a:xfrm>
            <a:off x="1327679" y="1666568"/>
            <a:ext cx="3108960" cy="20057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 noProof="1"/>
              <a:t>Brolių/seserų peštynės ir konkurencija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664AB05-8925-4BDB-BC89-E2E1DAA4A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3338648"/>
            <a:ext cx="3026286" cy="20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4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/>
          <p:cNvSpPr txBox="1">
            <a:spLocks/>
          </p:cNvSpPr>
          <p:nvPr/>
        </p:nvSpPr>
        <p:spPr>
          <a:xfrm>
            <a:off x="1293812" y="456331"/>
            <a:ext cx="9601202" cy="531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noProof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Probleminis elgesys ir jo valdymas</a:t>
            </a:r>
          </a:p>
        </p:txBody>
      </p:sp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4436639" y="1666568"/>
            <a:ext cx="7022858" cy="4581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2800" b="1" noProof="1"/>
              <a:t>Ką daryti?</a:t>
            </a:r>
          </a:p>
          <a:p>
            <a:r>
              <a:rPr lang="lt-LT" sz="2200" noProof="1"/>
              <a:t>Ignoruokite nežymius susipykimus ar apsižodžiavimus;</a:t>
            </a:r>
          </a:p>
          <a:p>
            <a:r>
              <a:rPr lang="lt-LT" sz="2200" noProof="1"/>
              <a:t>Mokykite problemų sprendimo įgūdžių;</a:t>
            </a:r>
          </a:p>
          <a:p>
            <a:r>
              <a:rPr lang="lt-LT" sz="2200" noProof="1"/>
              <a:t>Nustatykite paskatinimų sistemą;</a:t>
            </a:r>
          </a:p>
          <a:p>
            <a:r>
              <a:rPr lang="lt-LT" sz="2200" noProof="1"/>
              <a:t>Naudokite pertraukėlę ir natūralias bei logines pasekmes;</a:t>
            </a:r>
          </a:p>
          <a:p>
            <a:r>
              <a:rPr lang="lt-LT" sz="2200" noProof="1"/>
              <a:t>Renkite šeimos susirinkimus;</a:t>
            </a:r>
          </a:p>
          <a:p>
            <a:r>
              <a:rPr lang="lt-LT" sz="2200" noProof="1"/>
              <a:t>Mylėkite kiekvieną vaiką savaip;</a:t>
            </a:r>
          </a:p>
          <a:p>
            <a:r>
              <a:rPr lang="lt-LT" sz="2200" noProof="1"/>
              <a:t>Mokykite gerbti nuosavybę ir asmenynę erdvę;</a:t>
            </a:r>
          </a:p>
          <a:p>
            <a:r>
              <a:rPr lang="lt-LT" sz="2200" noProof="1"/>
              <a:t>Neužkraukite per daug atsakomybės vyresnėliui.</a:t>
            </a:r>
          </a:p>
        </p:txBody>
      </p:sp>
      <p:sp>
        <p:nvSpPr>
          <p:cNvPr id="5" name="Teksto vietos rezervavimo ženklas 3"/>
          <p:cNvSpPr txBox="1">
            <a:spLocks/>
          </p:cNvSpPr>
          <p:nvPr/>
        </p:nvSpPr>
        <p:spPr>
          <a:xfrm>
            <a:off x="1327679" y="1666568"/>
            <a:ext cx="3108960" cy="20057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 noProof="1"/>
              <a:t>Brolių/seserų peštynės ir konkurencija</a:t>
            </a:r>
          </a:p>
        </p:txBody>
      </p:sp>
    </p:spTree>
    <p:extLst>
      <p:ext uri="{BB962C8B-B14F-4D97-AF65-F5344CB8AC3E}">
        <p14:creationId xmlns:p14="http://schemas.microsoft.com/office/powerpoint/2010/main" val="2426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/>
          <p:cNvSpPr txBox="1">
            <a:spLocks/>
          </p:cNvSpPr>
          <p:nvPr/>
        </p:nvSpPr>
        <p:spPr>
          <a:xfrm>
            <a:off x="1293812" y="456331"/>
            <a:ext cx="9601202" cy="531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noProof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Probleminis elgesys ir jo valdymas</a:t>
            </a:r>
          </a:p>
        </p:txBody>
      </p:sp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4724400" y="1666568"/>
            <a:ext cx="5820697" cy="4581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800" b="1" noProof="1"/>
              <a:t>Priežastys:</a:t>
            </a:r>
          </a:p>
          <a:p>
            <a:r>
              <a:rPr lang="lt-LT" sz="2800" noProof="1"/>
              <a:t>Amžiaus krizės (pvz., 2 metų krizė);</a:t>
            </a:r>
          </a:p>
          <a:p>
            <a:r>
              <a:rPr lang="lt-LT" sz="2800" noProof="1"/>
              <a:t>Per mažai arba per daug taisyklių;</a:t>
            </a:r>
          </a:p>
          <a:p>
            <a:r>
              <a:rPr lang="lt-LT" sz="2800" noProof="1"/>
              <a:t>Tėvai nesutaria auklėjimo klausimais.</a:t>
            </a:r>
          </a:p>
        </p:txBody>
      </p:sp>
      <p:sp>
        <p:nvSpPr>
          <p:cNvPr id="5" name="Teksto vietos rezervavimo ženklas 3"/>
          <p:cNvSpPr txBox="1">
            <a:spLocks/>
          </p:cNvSpPr>
          <p:nvPr/>
        </p:nvSpPr>
        <p:spPr>
          <a:xfrm>
            <a:off x="1327679" y="1666568"/>
            <a:ext cx="3108960" cy="20057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 noProof="1"/>
              <a:t>Neklausymas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23A0B91-6BB9-4C1D-BA33-8232799C8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18" y="2389531"/>
            <a:ext cx="3167084" cy="26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/>
          <p:cNvSpPr txBox="1">
            <a:spLocks/>
          </p:cNvSpPr>
          <p:nvPr/>
        </p:nvSpPr>
        <p:spPr>
          <a:xfrm>
            <a:off x="1293812" y="456331"/>
            <a:ext cx="9601202" cy="531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noProof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Probleminis elgesys ir jo valdymas</a:t>
            </a:r>
          </a:p>
        </p:txBody>
      </p:sp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4277031" y="1342103"/>
            <a:ext cx="7270955" cy="49062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2800" b="1" noProof="1"/>
              <a:t>Ką daryti?</a:t>
            </a:r>
          </a:p>
          <a:p>
            <a:r>
              <a:rPr lang="lt-LT" sz="2400" noProof="1"/>
              <a:t>Sumažinti nurodymų kiekį, paliekant tik reikalingiausius;</a:t>
            </a:r>
          </a:p>
          <a:p>
            <a:r>
              <a:rPr lang="lt-LT" sz="2400" noProof="1"/>
              <a:t>Nurodymai turi būti aiškūs, specifiniai, pozityvūs;</a:t>
            </a:r>
          </a:p>
          <a:p>
            <a:r>
              <a:rPr lang="lt-LT" sz="2400" noProof="1"/>
              <a:t>Jei įmanoma, nurodykite laiką, per kurį nurodymas turi būti įvykdytas;</a:t>
            </a:r>
          </a:p>
          <a:p>
            <a:r>
              <a:rPr lang="lt-LT" sz="2400" noProof="1"/>
              <a:t>Pagirkite paklusnumą;</a:t>
            </a:r>
          </a:p>
          <a:p>
            <a:r>
              <a:rPr lang="lt-LT" sz="2400" noProof="1" smtClean="0"/>
              <a:t>Sudarykite </a:t>
            </a:r>
            <a:r>
              <a:rPr lang="lt-LT" sz="2400" noProof="1"/>
              <a:t>paskatinimų programą;</a:t>
            </a:r>
          </a:p>
          <a:p>
            <a:r>
              <a:rPr lang="lt-LT" sz="2400" noProof="1" smtClean="0"/>
              <a:t>Nepamirškite</a:t>
            </a:r>
            <a:r>
              <a:rPr lang="lt-LT" sz="2400" noProof="1"/>
              <a:t>, kad ribos bus tikrinamos;</a:t>
            </a:r>
          </a:p>
          <a:p>
            <a:r>
              <a:rPr lang="lt-LT" sz="2400" noProof="1"/>
              <a:t>Susitaikykite su savo vaiko temperamentu.</a:t>
            </a:r>
          </a:p>
        </p:txBody>
      </p:sp>
      <p:sp>
        <p:nvSpPr>
          <p:cNvPr id="5" name="Teksto vietos rezervavimo ženklas 3"/>
          <p:cNvSpPr txBox="1">
            <a:spLocks/>
          </p:cNvSpPr>
          <p:nvPr/>
        </p:nvSpPr>
        <p:spPr>
          <a:xfrm>
            <a:off x="1327679" y="1342103"/>
            <a:ext cx="3108960" cy="23302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 noProof="1"/>
              <a:t>Neklausymas</a:t>
            </a:r>
          </a:p>
        </p:txBody>
      </p:sp>
    </p:spTree>
    <p:extLst>
      <p:ext uri="{BB962C8B-B14F-4D97-AF65-F5344CB8AC3E}">
        <p14:creationId xmlns:p14="http://schemas.microsoft.com/office/powerpoint/2010/main" val="27756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="" xmlns:a16="http://schemas.microsoft.com/office/drawing/2014/main" id="{547E4CD2-2E80-45A1-A371-3C2AA50A4314}"/>
              </a:ext>
            </a:extLst>
          </p:cNvPr>
          <p:cNvSpPr txBox="1">
            <a:spLocks/>
          </p:cNvSpPr>
          <p:nvPr/>
        </p:nvSpPr>
        <p:spPr>
          <a:xfrm>
            <a:off x="1293812" y="456331"/>
            <a:ext cx="9601202" cy="531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noProof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Probleminis elgesys ir jo valdymas</a:t>
            </a:r>
          </a:p>
        </p:txBody>
      </p:sp>
      <p:sp>
        <p:nvSpPr>
          <p:cNvPr id="4" name="Turinio vietos rezervavimo ženklas 2">
            <a:extLst>
              <a:ext uri="{FF2B5EF4-FFF2-40B4-BE49-F238E27FC236}">
                <a16:creationId xmlns="" xmlns:a16="http://schemas.microsoft.com/office/drawing/2014/main" id="{3ACD36DE-CEF5-43E4-8C94-DC4D387A0052}"/>
              </a:ext>
            </a:extLst>
          </p:cNvPr>
          <p:cNvSpPr txBox="1">
            <a:spLocks/>
          </p:cNvSpPr>
          <p:nvPr/>
        </p:nvSpPr>
        <p:spPr>
          <a:xfrm>
            <a:off x="4724400" y="1666568"/>
            <a:ext cx="6172200" cy="4581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2800" b="1" noProof="1"/>
              <a:t>Priežastys:</a:t>
            </a:r>
          </a:p>
          <a:p>
            <a:r>
              <a:rPr lang="lt-LT" sz="2800" noProof="1"/>
              <a:t>1-2 metų vaikai gali nemiegoti, nes bijo atsiskirti nuo tėvų, ar kad tėvams kas nors blogo atsitiks;</a:t>
            </a:r>
          </a:p>
          <a:p>
            <a:r>
              <a:rPr lang="lt-LT" sz="2800" noProof="1"/>
              <a:t>Darželinukai gali </a:t>
            </a:r>
            <a:r>
              <a:rPr lang="lt-LT" sz="2800" noProof="1" smtClean="0"/>
              <a:t>bijoti </a:t>
            </a:r>
            <a:r>
              <a:rPr lang="lt-LT" sz="2800" noProof="1"/>
              <a:t>pabaisų;</a:t>
            </a:r>
          </a:p>
          <a:p>
            <a:r>
              <a:rPr lang="lt-LT" sz="2800" noProof="1"/>
              <a:t>6-7-mečiai gali bijoti dėl nerimo, dėl įvairių garsų už lango ir pan.;</a:t>
            </a:r>
          </a:p>
          <a:p>
            <a:r>
              <a:rPr lang="lt-LT" sz="2800" noProof="1"/>
              <a:t>Didelis kiekis patirtų įspūdžių;</a:t>
            </a:r>
          </a:p>
          <a:p>
            <a:r>
              <a:rPr lang="lt-LT" sz="2800" noProof="1"/>
              <a:t>Nėra pavargę.</a:t>
            </a:r>
          </a:p>
          <a:p>
            <a:endParaRPr lang="lt-LT" noProof="1"/>
          </a:p>
        </p:txBody>
      </p:sp>
      <p:sp>
        <p:nvSpPr>
          <p:cNvPr id="5" name="Teksto vietos rezervavimo ženklas 3">
            <a:extLst>
              <a:ext uri="{FF2B5EF4-FFF2-40B4-BE49-F238E27FC236}">
                <a16:creationId xmlns="" xmlns:a16="http://schemas.microsoft.com/office/drawing/2014/main" id="{A750BA2F-27DD-4E76-9EB1-20135830B117}"/>
              </a:ext>
            </a:extLst>
          </p:cNvPr>
          <p:cNvSpPr txBox="1">
            <a:spLocks/>
          </p:cNvSpPr>
          <p:nvPr/>
        </p:nvSpPr>
        <p:spPr>
          <a:xfrm>
            <a:off x="1327679" y="1666568"/>
            <a:ext cx="3108960" cy="20057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 noProof="1"/>
              <a:t>Užmigimo sunkumai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7342929-5054-4C64-899A-D2DA09FDB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87" y="2807333"/>
            <a:ext cx="3450452" cy="23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="" xmlns:a16="http://schemas.microsoft.com/office/drawing/2014/main" id="{0C981FD0-6D8B-4823-BB42-1F4A5D62613E}"/>
              </a:ext>
            </a:extLst>
          </p:cNvPr>
          <p:cNvSpPr txBox="1">
            <a:spLocks/>
          </p:cNvSpPr>
          <p:nvPr/>
        </p:nvSpPr>
        <p:spPr>
          <a:xfrm>
            <a:off x="1293812" y="456331"/>
            <a:ext cx="9601202" cy="531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400" noProof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Probleminis elgesys ir jo valdymas</a:t>
            </a:r>
          </a:p>
        </p:txBody>
      </p:sp>
      <p:sp>
        <p:nvSpPr>
          <p:cNvPr id="4" name="Turinio vietos rezervavimo ženklas 2">
            <a:extLst>
              <a:ext uri="{FF2B5EF4-FFF2-40B4-BE49-F238E27FC236}">
                <a16:creationId xmlns="" xmlns:a16="http://schemas.microsoft.com/office/drawing/2014/main" id="{3EEBA1F3-5F61-4048-B656-EC9DC548C065}"/>
              </a:ext>
            </a:extLst>
          </p:cNvPr>
          <p:cNvSpPr txBox="1">
            <a:spLocks/>
          </p:cNvSpPr>
          <p:nvPr/>
        </p:nvSpPr>
        <p:spPr>
          <a:xfrm>
            <a:off x="4436639" y="1666568"/>
            <a:ext cx="7022858" cy="4581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2800" b="1" noProof="1"/>
              <a:t>Ką daryti?</a:t>
            </a:r>
          </a:p>
          <a:p>
            <a:r>
              <a:rPr lang="lt-LT" sz="2200" noProof="1"/>
              <a:t>Nustatykite pastovų miego laiką;</a:t>
            </a:r>
          </a:p>
          <a:p>
            <a:r>
              <a:rPr lang="lt-LT" sz="2200" noProof="1"/>
              <a:t>Dienos pabaigoje taikykite „nusiraminimo“ ritualą;</a:t>
            </a:r>
          </a:p>
          <a:p>
            <a:r>
              <a:rPr lang="lt-LT" sz="2200" noProof="1"/>
              <a:t>Perspėkite vaikus iš anksto;</a:t>
            </a:r>
          </a:p>
          <a:p>
            <a:r>
              <a:rPr lang="lt-LT" sz="2200" noProof="1"/>
              <a:t>Išlikite tvirtas ir ignoruokite protestus;</a:t>
            </a:r>
          </a:p>
          <a:p>
            <a:r>
              <a:rPr lang="lt-LT" sz="2200" noProof="1"/>
              <a:t>Reguliarūs „patikrinimai“;</a:t>
            </a:r>
          </a:p>
          <a:p>
            <a:r>
              <a:rPr lang="lt-LT" sz="2200" noProof="1"/>
              <a:t>Naktinė švieselė ir „specialūs“ daiktai (pliušinis meškiukas, minkšta antklodė);</a:t>
            </a:r>
          </a:p>
          <a:p>
            <a:r>
              <a:rPr lang="lt-LT" sz="2200" noProof="1"/>
              <a:t>Sudarykite paskatinimų programą;</a:t>
            </a:r>
          </a:p>
          <a:p>
            <a:r>
              <a:rPr lang="lt-LT" sz="2200" noProof="1"/>
              <a:t>Sugrąžinkite vaiką į jo/jos kambarį.</a:t>
            </a:r>
          </a:p>
        </p:txBody>
      </p:sp>
      <p:sp>
        <p:nvSpPr>
          <p:cNvPr id="5" name="Teksto vietos rezervavimo ženklas 3">
            <a:extLst>
              <a:ext uri="{FF2B5EF4-FFF2-40B4-BE49-F238E27FC236}">
                <a16:creationId xmlns="" xmlns:a16="http://schemas.microsoft.com/office/drawing/2014/main" id="{60E6E2E8-372C-414B-A27F-ED1D7B067ED1}"/>
              </a:ext>
            </a:extLst>
          </p:cNvPr>
          <p:cNvSpPr txBox="1">
            <a:spLocks/>
          </p:cNvSpPr>
          <p:nvPr/>
        </p:nvSpPr>
        <p:spPr>
          <a:xfrm>
            <a:off x="1327679" y="1666568"/>
            <a:ext cx="3108960" cy="20057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 noProof="1"/>
              <a:t>Užmigimo sunkumai</a:t>
            </a:r>
          </a:p>
        </p:txBody>
      </p:sp>
    </p:spTree>
    <p:extLst>
      <p:ext uri="{BB962C8B-B14F-4D97-AF65-F5344CB8AC3E}">
        <p14:creationId xmlns:p14="http://schemas.microsoft.com/office/powerpoint/2010/main" val="20743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pųAlbumas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vesAlbum_16x9_TP103488834" id="{5D684349-88EE-4A7F-8469-4460A9B16DE7}" vid="{0A6D2120-BDC6-460D-905D-D8EA4E86FFE9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Šeimos nuotraukų albumas (žalių lapų gamtinis dizainas)</Template>
  <TotalTime>0</TotalTime>
  <Words>461</Words>
  <Application>Microsoft Office PowerPoint</Application>
  <PresentationFormat>Plačiaekranė</PresentationFormat>
  <Paragraphs>90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5" baseType="lpstr">
      <vt:lpstr>Arial</vt:lpstr>
      <vt:lpstr>Cambria</vt:lpstr>
      <vt:lpstr>LapųAlbumas_16x9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2019-02-20T10:47:32Z</dcterms:created>
  <dcterms:modified xsi:type="dcterms:W3CDTF">2019-03-06T10:58:35Z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